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382" r:id="rId4"/>
    <p:sldId id="265" r:id="rId5"/>
    <p:sldId id="257" r:id="rId6"/>
    <p:sldId id="263" r:id="rId7"/>
    <p:sldId id="264" r:id="rId8"/>
    <p:sldId id="402" r:id="rId9"/>
    <p:sldId id="383" r:id="rId10"/>
    <p:sldId id="267" r:id="rId11"/>
    <p:sldId id="401" r:id="rId12"/>
    <p:sldId id="403" r:id="rId13"/>
    <p:sldId id="398" r:id="rId14"/>
    <p:sldId id="404" r:id="rId15"/>
    <p:sldId id="260" r:id="rId16"/>
    <p:sldId id="261" r:id="rId17"/>
  </p:sldIdLst>
  <p:sldSz cx="13004800" cy="9753600"/>
  <p:notesSz cx="6858000" cy="9144000"/>
  <p:custDataLst>
    <p:tags r:id="rId19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D8D"/>
    <a:srgbClr val="000000"/>
    <a:srgbClr val="D9D9D9"/>
    <a:srgbClr val="00459D"/>
    <a:srgbClr val="773CBE"/>
    <a:srgbClr val="F8F8FA"/>
    <a:srgbClr val="B54500"/>
    <a:srgbClr val="625D6A"/>
    <a:srgbClr val="2E1F13"/>
    <a:srgbClr val="00B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F0F0"/>
          </a:solidFill>
        </a:fill>
      </a:tcStyle>
    </a:wholeTbl>
    <a:band2H>
      <a:tcTxStyle/>
      <a:tcStyle>
        <a:tcBdr/>
        <a:fill>
          <a:solidFill>
            <a:srgbClr val="00A585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5A5A5"/>
              </a:solidFill>
              <a:prstDash val="solid"/>
              <a:round/>
            </a:ln>
          </a:top>
          <a:bottom>
            <a:ln w="25400" cap="flat">
              <a:solidFill>
                <a:srgbClr val="A5A5A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A585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5A5A5"/>
              </a:solidFill>
              <a:prstDash val="solid"/>
              <a:round/>
            </a:ln>
          </a:top>
          <a:bottom>
            <a:ln w="25400" cap="flat">
              <a:solidFill>
                <a:srgbClr val="A5A5A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00A58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00A585">
              <a:alpha val="20000"/>
            </a:srgbClr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508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254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9" autoAdjust="0"/>
    <p:restoredTop sz="85732" autoAdjust="0"/>
  </p:normalViewPr>
  <p:slideViewPr>
    <p:cSldViewPr snapToGrid="0">
      <p:cViewPr varScale="1">
        <p:scale>
          <a:sx n="45" d="100"/>
          <a:sy n="45" d="100"/>
        </p:scale>
        <p:origin x="1488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using this slideshow:</a:t>
            </a:r>
          </a:p>
          <a:p>
            <a:pPr marL="342900" indent="-342900">
              <a:buFontTx/>
              <a:buChar char="-"/>
            </a:pPr>
            <a:r>
              <a:rPr lang="en-US" dirty="0"/>
              <a:t>Read the accompanying guidance notes</a:t>
            </a:r>
          </a:p>
          <a:p>
            <a:pPr marL="342900" indent="-342900">
              <a:buFontTx/>
              <a:buChar char="-"/>
            </a:pPr>
            <a:r>
              <a:rPr lang="en-US" dirty="0"/>
              <a:t>Delete unneeded slides</a:t>
            </a:r>
          </a:p>
          <a:p>
            <a:pPr marL="0" indent="0">
              <a:buFontTx/>
              <a:buNone/>
            </a:pPr>
            <a:r>
              <a:rPr lang="en-US" dirty="0"/>
              <a:t>This slide:</a:t>
            </a:r>
          </a:p>
          <a:p>
            <a:pPr marL="342900" indent="-342900">
              <a:buFontTx/>
              <a:buChar char="-"/>
            </a:pPr>
            <a:r>
              <a:rPr lang="en-US" dirty="0"/>
              <a:t>Remove “company name” and the vertical line next to it, or replace with you own logo(s)</a:t>
            </a:r>
          </a:p>
          <a:p>
            <a:pPr marL="342900" indent="-342900">
              <a:buFontTx/>
              <a:buChar char="-"/>
            </a:pPr>
            <a:r>
              <a:rPr lang="en-US" dirty="0"/>
              <a:t>To change the date, select </a:t>
            </a:r>
            <a:r>
              <a:rPr lang="en-US" b="1" dirty="0"/>
              <a:t>Slide Master </a:t>
            </a:r>
            <a:r>
              <a:rPr lang="en-US" dirty="0"/>
              <a:t>from the </a:t>
            </a:r>
            <a:r>
              <a:rPr lang="en-US" b="1" dirty="0"/>
              <a:t>View</a:t>
            </a:r>
            <a:r>
              <a:rPr lang="en-US" dirty="0"/>
              <a:t> menu. When done, click </a:t>
            </a:r>
            <a:r>
              <a:rPr lang="en-US" b="1" dirty="0"/>
              <a:t>Close Master View </a:t>
            </a:r>
            <a:r>
              <a:rPr lang="en-US" dirty="0"/>
              <a:t>to return.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2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a summary of the following 4.</a:t>
            </a:r>
          </a:p>
        </p:txBody>
      </p:sp>
    </p:spTree>
    <p:extLst>
      <p:ext uri="{BB962C8B-B14F-4D97-AF65-F5344CB8AC3E}">
        <p14:creationId xmlns:p14="http://schemas.microsoft.com/office/powerpoint/2010/main" val="809321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serves as a summary of the CHANGES slides above.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83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82311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your context, delete some or all of the SPHERE set of slides (4 starting with this one).</a:t>
            </a:r>
          </a:p>
          <a:p>
            <a:r>
              <a:rPr lang="en-US" dirty="0"/>
              <a:t>The Interactive Handbook and Sphere Champion e-learning were launched at the same time as the Sphere Handbook.</a:t>
            </a:r>
          </a:p>
          <a:p>
            <a:r>
              <a:rPr lang="en-US" dirty="0"/>
              <a:t>The more time that has passed since November 2018, the less relevant it is to promote these as NEW products.</a:t>
            </a:r>
          </a:p>
        </p:txBody>
      </p:sp>
    </p:spTree>
    <p:extLst>
      <p:ext uri="{BB962C8B-B14F-4D97-AF65-F5344CB8AC3E}">
        <p14:creationId xmlns:p14="http://schemas.microsoft.com/office/powerpoint/2010/main" val="4055481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435137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update the details, select </a:t>
            </a:r>
            <a:r>
              <a:rPr lang="en-US" b="1" dirty="0"/>
              <a:t>Slide Master </a:t>
            </a:r>
            <a:r>
              <a:rPr lang="en-US" dirty="0"/>
              <a:t>from the </a:t>
            </a:r>
            <a:r>
              <a:rPr lang="en-US" b="1" dirty="0"/>
              <a:t>View</a:t>
            </a:r>
            <a:r>
              <a:rPr lang="en-US" dirty="0"/>
              <a:t> menu. When done, click </a:t>
            </a:r>
            <a:r>
              <a:rPr lang="en-US" b="1" dirty="0"/>
              <a:t>Close Master View </a:t>
            </a:r>
            <a:r>
              <a:rPr lang="en-US" dirty="0"/>
              <a:t>to return.</a:t>
            </a:r>
          </a:p>
        </p:txBody>
      </p:sp>
    </p:spTree>
    <p:extLst>
      <p:ext uri="{BB962C8B-B14F-4D97-AF65-F5344CB8AC3E}">
        <p14:creationId xmlns:p14="http://schemas.microsoft.com/office/powerpoint/2010/main" val="4057064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5751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 for training seminars/webinars only – delete for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65897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summary of the following 5 slides. For a shorter presentation, keep this one but delete the following 5. For longer presentations, you could delete this one.</a:t>
            </a:r>
          </a:p>
        </p:txBody>
      </p:sp>
    </p:spTree>
    <p:extLst>
      <p:ext uri="{BB962C8B-B14F-4D97-AF65-F5344CB8AC3E}">
        <p14:creationId xmlns:p14="http://schemas.microsoft.com/office/powerpoint/2010/main" val="78544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3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37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39054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0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788269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set of CHANGES slides (12 starting with this one) should be the core content of your presentation/workshop.</a:t>
            </a:r>
          </a:p>
        </p:txBody>
      </p:sp>
    </p:spTree>
    <p:extLst>
      <p:ext uri="{BB962C8B-B14F-4D97-AF65-F5344CB8AC3E}">
        <p14:creationId xmlns:p14="http://schemas.microsoft.com/office/powerpoint/2010/main" val="258297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5892800" y="3659956"/>
            <a:ext cx="5587456" cy="1190673"/>
          </a:xfrm>
          <a:prstGeom prst="rect">
            <a:avLst/>
          </a:prstGeom>
        </p:spPr>
        <p:txBody>
          <a:bodyPr anchor="t"/>
          <a:lstStyle>
            <a:lvl1pPr algn="l">
              <a:defRPr sz="6000" cap="all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Title Text</a:t>
            </a:r>
          </a:p>
        </p:txBody>
      </p:sp>
      <p:pic>
        <p:nvPicPr>
          <p:cNvPr id="1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28" y="4110887"/>
            <a:ext cx="3626945" cy="1684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36" y="3976663"/>
            <a:ext cx="88329" cy="119067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January 2018"/>
          <p:cNvSpPr txBox="1"/>
          <p:nvPr/>
        </p:nvSpPr>
        <p:spPr>
          <a:xfrm>
            <a:off x="5850500" y="4506970"/>
            <a:ext cx="550893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 cap="all">
                <a:solidFill>
                  <a:srgbClr val="00A58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rPr lang="en-US" dirty="0"/>
              <a:t>November 2020</a:t>
            </a:r>
            <a:endParaRPr dirty="0"/>
          </a:p>
        </p:txBody>
      </p:sp>
      <p:sp>
        <p:nvSpPr>
          <p:cNvPr id="18" name="Slide Number" hidden="1"/>
          <p:cNvSpPr txBox="1">
            <a:spLocks noGrp="1"/>
          </p:cNvSpPr>
          <p:nvPr>
            <p:ph type="sldNum" sz="quarter" idx="2"/>
          </p:nvPr>
        </p:nvSpPr>
        <p:spPr>
          <a:xfrm>
            <a:off x="6496050" y="9251950"/>
            <a:ext cx="317277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1130300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3302296"/>
            <a:ext cx="10464800" cy="483136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16857" y="8809566"/>
            <a:ext cx="317277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"/>
          <p:cNvSpPr/>
          <p:nvPr/>
        </p:nvSpPr>
        <p:spPr>
          <a:xfrm>
            <a:off x="-3474" y="-71240"/>
            <a:ext cx="13011747" cy="9896080"/>
          </a:xfrm>
          <a:prstGeom prst="rect">
            <a:avLst/>
          </a:prstGeom>
          <a:solidFill>
            <a:srgbClr val="00A5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11303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3302296"/>
            <a:ext cx="10464800" cy="483136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>
                <a:solidFill>
                  <a:srgbClr val="FFFFFF"/>
                </a:solidFill>
              </a:defRPr>
            </a:lvl1pPr>
            <a:lvl2pPr marL="0" indent="0">
              <a:buSz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050" y="8671080"/>
            <a:ext cx="49814" cy="406402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age"/>
          <p:cNvSpPr txBox="1"/>
          <p:nvPr/>
        </p:nvSpPr>
        <p:spPr>
          <a:xfrm>
            <a:off x="11808577" y="8574616"/>
            <a:ext cx="60080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 cap="all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Page</a:t>
            </a:r>
          </a:p>
        </p:txBody>
      </p:sp>
      <p:pic>
        <p:nvPicPr>
          <p:cNvPr id="39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20" y="8489915"/>
            <a:ext cx="1832561" cy="85097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16857" y="8809566"/>
            <a:ext cx="317277" cy="342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0" y="8540715"/>
            <a:ext cx="1832561" cy="850971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 : +41 22 552 3659…"/>
          <p:cNvSpPr txBox="1"/>
          <p:nvPr/>
        </p:nvSpPr>
        <p:spPr>
          <a:xfrm>
            <a:off x="9598687" y="8572499"/>
            <a:ext cx="203563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1400">
                <a:solidFill>
                  <a:srgbClr val="676767"/>
                </a:solidFill>
              </a:defRPr>
            </a:pPr>
            <a:r>
              <a:t>T : +41 22 552 3659</a:t>
            </a:r>
          </a:p>
          <a:p>
            <a:pPr algn="r">
              <a:defRPr sz="1400" cap="all">
                <a:solidFill>
                  <a:srgbClr val="676767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sphereproject.org</a:t>
            </a:r>
          </a:p>
        </p:txBody>
      </p:sp>
      <p:pic>
        <p:nvPicPr>
          <p:cNvPr id="49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050" y="8671080"/>
            <a:ext cx="49814" cy="406402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Page"/>
          <p:cNvSpPr txBox="1"/>
          <p:nvPr/>
        </p:nvSpPr>
        <p:spPr>
          <a:xfrm>
            <a:off x="11808577" y="8574616"/>
            <a:ext cx="60080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 cap="all">
                <a:solidFill>
                  <a:srgbClr val="676767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Page</a:t>
            </a:r>
          </a:p>
        </p:txBody>
      </p:sp>
      <p:sp>
        <p:nvSpPr>
          <p:cNvPr id="5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96050" y="9251950"/>
            <a:ext cx="317277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mage"/>
          <p:cNvSpPr>
            <a:spLocks noGrp="1"/>
          </p:cNvSpPr>
          <p:nvPr>
            <p:ph type="pic" sz="half" idx="13"/>
          </p:nvPr>
        </p:nvSpPr>
        <p:spPr>
          <a:xfrm>
            <a:off x="7025047" y="-27733"/>
            <a:ext cx="5228504" cy="80668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1988692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2616200"/>
            <a:ext cx="5334000" cy="426720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Pull out quote"/>
          <p:cNvSpPr>
            <a:spLocks noGrp="1"/>
          </p:cNvSpPr>
          <p:nvPr>
            <p:ph type="body" sz="quarter" idx="14"/>
          </p:nvPr>
        </p:nvSpPr>
        <p:spPr>
          <a:xfrm>
            <a:off x="1253101" y="6819900"/>
            <a:ext cx="4911938" cy="4064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00A58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1590" y="8803216"/>
            <a:ext cx="331776" cy="355601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740833" indent="-296333">
              <a:spcBef>
                <a:spcPts val="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185333" indent="-296333">
              <a:spcBef>
                <a:spcPts val="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629833" indent="-296333">
              <a:spcBef>
                <a:spcPts val="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074333" indent="-296333">
              <a:spcBef>
                <a:spcPts val="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“Type a quote here.”"/>
          <p:cNvSpPr>
            <a:spLocks noGrp="1"/>
          </p:cNvSpPr>
          <p:nvPr>
            <p:ph type="body" sz="quarter" idx="13"/>
          </p:nvPr>
        </p:nvSpPr>
        <p:spPr>
          <a:xfrm>
            <a:off x="1270000" y="4146550"/>
            <a:ext cx="10464800" cy="927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4800">
                <a:solidFill>
                  <a:srgbClr val="00B297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1590" y="8809566"/>
            <a:ext cx="317277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35" y="636564"/>
            <a:ext cx="88329" cy="1190672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Our…"/>
          <p:cNvSpPr txBox="1"/>
          <p:nvPr/>
        </p:nvSpPr>
        <p:spPr>
          <a:xfrm>
            <a:off x="888076" y="330199"/>
            <a:ext cx="3759042" cy="1299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70000"/>
              </a:lnSpc>
              <a:defRPr sz="5400" cap="all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/>
          </a:p>
          <a:p>
            <a:pPr algn="l">
              <a:lnSpc>
                <a:spcPct val="70000"/>
              </a:lnSpc>
              <a:defRPr sz="5400" cap="all">
                <a:solidFill>
                  <a:srgbClr val="00A58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dirty="0"/>
              <a:t>Contacts</a:t>
            </a:r>
          </a:p>
        </p:txBody>
      </p:sp>
      <p:sp>
        <p:nvSpPr>
          <p:cNvPr id="90" name="Christine Knudson…"/>
          <p:cNvSpPr txBox="1"/>
          <p:nvPr/>
        </p:nvSpPr>
        <p:spPr>
          <a:xfrm>
            <a:off x="1265801" y="4241800"/>
            <a:ext cx="5475658" cy="2021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defRPr sz="3600">
                <a:solidFill>
                  <a:srgbClr val="00A585"/>
                </a:solidFill>
              </a:defRPr>
            </a:pPr>
            <a:r>
              <a:rPr lang="en-ZW" dirty="0"/>
              <a:t>Centre for Humanitarian Analytics</a:t>
            </a:r>
            <a:endParaRPr dirty="0"/>
          </a:p>
          <a:p>
            <a:pPr>
              <a:defRPr cap="all">
                <a:solidFill>
                  <a:srgbClr val="676767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ZW" dirty="0"/>
              <a:t>Sphere standards focal point </a:t>
            </a:r>
            <a:endParaRPr dirty="0"/>
          </a:p>
          <a:p>
            <a:pPr>
              <a:spcBef>
                <a:spcPts val="2000"/>
              </a:spcBef>
              <a:defRPr>
                <a:solidFill>
                  <a:srgbClr val="67676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/>
              <a:t>wonder@cha-africa.org</a:t>
            </a:r>
            <a:endParaRPr dirty="0"/>
          </a:p>
        </p:txBody>
      </p:sp>
      <p:sp>
        <p:nvSpPr>
          <p:cNvPr id="91" name="Barbara Sartore…"/>
          <p:cNvSpPr txBox="1"/>
          <p:nvPr/>
        </p:nvSpPr>
        <p:spPr>
          <a:xfrm>
            <a:off x="6968101" y="4241800"/>
            <a:ext cx="4742944" cy="146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600">
                <a:solidFill>
                  <a:srgbClr val="00A585"/>
                </a:solidFill>
              </a:defRPr>
            </a:pPr>
            <a:r>
              <a:rPr lang="en-GB" dirty="0"/>
              <a:t>Sphere Office</a:t>
            </a:r>
          </a:p>
          <a:p>
            <a:pPr>
              <a:defRPr cap="all">
                <a:solidFill>
                  <a:srgbClr val="676767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GB" dirty="0"/>
              <a:t>PLEASE STAY IN TOUCH</a:t>
            </a:r>
          </a:p>
          <a:p>
            <a:pPr>
              <a:spcBef>
                <a:spcPts val="2000"/>
              </a:spcBef>
              <a:defRPr>
                <a:solidFill>
                  <a:srgbClr val="676767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GB" dirty="0"/>
              <a:t>info@spherestandards.org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6190" y="8809566"/>
            <a:ext cx="317277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27" y="4110887"/>
            <a:ext cx="3626946" cy="1684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436" y="3976663"/>
            <a:ext cx="88330" cy="1190673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You"/>
          <p:cNvSpPr txBox="1"/>
          <p:nvPr/>
        </p:nvSpPr>
        <p:spPr>
          <a:xfrm>
            <a:off x="7247500" y="4464048"/>
            <a:ext cx="5311394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 cap="all">
                <a:solidFill>
                  <a:srgbClr val="00A58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You</a:t>
            </a:r>
          </a:p>
        </p:txBody>
      </p:sp>
      <p:sp>
        <p:nvSpPr>
          <p:cNvPr id="109" name="Thank"/>
          <p:cNvSpPr txBox="1"/>
          <p:nvPr/>
        </p:nvSpPr>
        <p:spPr>
          <a:xfrm>
            <a:off x="7196700" y="3670300"/>
            <a:ext cx="550893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 cap="all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Thank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96050" y="9251950"/>
            <a:ext cx="317277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EEEBF9"/>
            </a:gs>
            <a:gs pos="0">
              <a:schemeClr val="bg1"/>
            </a:gs>
            <a:gs pos="100000">
              <a:srgbClr val="A296D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pasted-image.pdf" descr="pasted-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20" y="8489915"/>
            <a:ext cx="1832561" cy="850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03050" y="8671080"/>
            <a:ext cx="49814" cy="4064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age"/>
          <p:cNvSpPr txBox="1"/>
          <p:nvPr/>
        </p:nvSpPr>
        <p:spPr>
          <a:xfrm>
            <a:off x="11808577" y="8574616"/>
            <a:ext cx="60080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 cap="all">
                <a:solidFill>
                  <a:srgbClr val="676767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Page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1590" y="8822266"/>
            <a:ext cx="317277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1400">
                <a:solidFill>
                  <a:srgbClr val="00A58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9pPr>
    </p:titleStyle>
    <p:bodyStyle>
      <a:lvl1pPr marL="222250" marR="0" indent="-222250" algn="ctr" defTabSz="5842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1pPr>
      <a:lvl2pPr marL="666750" marR="0" indent="-222250" algn="ctr" defTabSz="5842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2pPr>
      <a:lvl3pPr marL="1111250" marR="0" indent="-222250" algn="ctr" defTabSz="5842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3pPr>
      <a:lvl4pPr marL="1555750" marR="0" indent="-222250" algn="ctr" defTabSz="5842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4pPr>
      <a:lvl5pPr marL="2000250" marR="0" indent="-222250" algn="ctr" defTabSz="5842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5pPr>
      <a:lvl6pPr marL="2444750" marR="0" indent="-222250" algn="ctr" defTabSz="5842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6pPr>
      <a:lvl7pPr marL="2889250" marR="0" indent="-222250" algn="ctr" defTabSz="5842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7pPr>
      <a:lvl8pPr marL="3333750" marR="0" indent="-222250" algn="ctr" defTabSz="5842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8pPr>
      <a:lvl9pPr marL="3778250" marR="0" indent="-222250" algn="ctr" defTabSz="5842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"/>
          <p:cNvSpPr txBox="1">
            <a:spLocks noGrp="1"/>
          </p:cNvSpPr>
          <p:nvPr>
            <p:ph type="title"/>
          </p:nvPr>
        </p:nvSpPr>
        <p:spPr>
          <a:xfrm>
            <a:off x="5892799" y="2310421"/>
            <a:ext cx="5587457" cy="119067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91413">
              <a:defRPr sz="4000"/>
            </a:pPr>
            <a:r>
              <a:rPr lang="en-US" b="1" dirty="0"/>
              <a:t>Module 7: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What is New in the 2018 Sphere Handbook?</a:t>
            </a:r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A9DA57-27A3-41EC-B4FB-9DF65FE5B5AE}"/>
              </a:ext>
            </a:extLst>
          </p:cNvPr>
          <p:cNvCxnSpPr/>
          <p:nvPr/>
        </p:nvCxnSpPr>
        <p:spPr>
          <a:xfrm>
            <a:off x="5573486" y="6052460"/>
            <a:ext cx="0" cy="1132115"/>
          </a:xfrm>
          <a:prstGeom prst="line">
            <a:avLst/>
          </a:prstGeom>
          <a:noFill/>
          <a:ln w="76200" cap="flat">
            <a:solidFill>
              <a:srgbClr val="D9D9D9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 descr="C:\Users\mufunda\Desktop\Centre for Humanitarian Analytics\Logos\CHA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99" y="6052460"/>
            <a:ext cx="4893021" cy="133312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2000">
        <p15:prstTrans prst="crush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1F691-0580-4150-AEF7-D4F7CA18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048" y="2011538"/>
            <a:ext cx="7682201" cy="4812221"/>
          </a:xfrm>
          <a:prstGeom prst="rect">
            <a:avLst/>
          </a:prstGeom>
        </p:spPr>
      </p:pic>
      <p:sp>
        <p:nvSpPr>
          <p:cNvPr id="121" name="Title"/>
          <p:cNvSpPr txBox="1">
            <a:spLocks noGrp="1"/>
          </p:cNvSpPr>
          <p:nvPr>
            <p:ph type="title"/>
          </p:nvPr>
        </p:nvSpPr>
        <p:spPr>
          <a:xfrm>
            <a:off x="1245183" y="976888"/>
            <a:ext cx="10464800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362881"/>
                </a:solidFill>
              </a:rPr>
              <a:t>Foundation chapters</a:t>
            </a:r>
            <a:endParaRPr dirty="0">
              <a:solidFill>
                <a:srgbClr val="372981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22" name="Body"/>
          <p:cNvSpPr txBox="1">
            <a:spLocks noGrp="1"/>
          </p:cNvSpPr>
          <p:nvPr>
            <p:ph type="body" sz="half" idx="1"/>
          </p:nvPr>
        </p:nvSpPr>
        <p:spPr>
          <a:xfrm>
            <a:off x="986972" y="1275387"/>
            <a:ext cx="9985828" cy="710576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GB" sz="4300" b="1" u="sng" dirty="0">
              <a:solidFill>
                <a:srgbClr val="372981"/>
              </a:solidFill>
              <a:latin typeface="Open Sans 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3900" b="1" dirty="0">
                <a:solidFill>
                  <a:srgbClr val="00A585"/>
                </a:solidFill>
                <a:latin typeface="Open Sans Regular"/>
              </a:rPr>
              <a:t>What is Sphere? </a:t>
            </a:r>
            <a:r>
              <a:rPr lang="en-GB" sz="2600" dirty="0"/>
              <a:t>revised</a:t>
            </a:r>
            <a:endParaRPr lang="en-GB" sz="2600" b="1" dirty="0">
              <a:solidFill>
                <a:srgbClr val="00A585"/>
              </a:solidFill>
              <a:latin typeface="Open Sans 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3900" b="1" dirty="0">
                <a:solidFill>
                  <a:srgbClr val="00A585"/>
                </a:solidFill>
                <a:latin typeface="Open Sans Regular"/>
              </a:rPr>
              <a:t>Humanitarian</a:t>
            </a:r>
            <a:br>
              <a:rPr lang="en-GB" sz="3900" b="1" dirty="0">
                <a:solidFill>
                  <a:srgbClr val="00A585"/>
                </a:solidFill>
                <a:latin typeface="Open Sans Regular"/>
              </a:rPr>
            </a:br>
            <a:r>
              <a:rPr lang="en-GB" sz="3900" b="1" dirty="0">
                <a:solidFill>
                  <a:srgbClr val="00A585"/>
                </a:solidFill>
                <a:latin typeface="Open Sans Regular"/>
              </a:rPr>
              <a:t>Charter </a:t>
            </a:r>
            <a:r>
              <a:rPr lang="en-GB" sz="2600" dirty="0"/>
              <a:t>reviewed</a:t>
            </a:r>
            <a:br>
              <a:rPr lang="en-GB" sz="2600" dirty="0"/>
            </a:br>
            <a:r>
              <a:rPr lang="en-GB" sz="2600" dirty="0"/>
              <a:t>and </a:t>
            </a:r>
            <a:r>
              <a:rPr lang="en-GB" sz="2600" i="1" dirty="0"/>
              <a:t>unchanged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3900" b="1" dirty="0">
                <a:solidFill>
                  <a:srgbClr val="00A585"/>
                </a:solidFill>
                <a:latin typeface="Open Sans Regular"/>
              </a:rPr>
              <a:t>Protection</a:t>
            </a:r>
            <a:br>
              <a:rPr lang="en-GB" sz="3900" b="1" dirty="0">
                <a:solidFill>
                  <a:srgbClr val="00A585"/>
                </a:solidFill>
                <a:latin typeface="Open Sans Regular"/>
              </a:rPr>
            </a:br>
            <a:r>
              <a:rPr lang="en-GB" sz="3900" b="1" dirty="0">
                <a:solidFill>
                  <a:srgbClr val="00A585"/>
                </a:solidFill>
                <a:latin typeface="Open Sans Regular"/>
              </a:rPr>
              <a:t>Principles </a:t>
            </a:r>
            <a:r>
              <a:rPr lang="en-GB" sz="2600" dirty="0"/>
              <a:t>revised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3900" b="1" dirty="0">
                <a:solidFill>
                  <a:srgbClr val="00A585"/>
                </a:solidFill>
                <a:latin typeface="Open Sans Regular"/>
              </a:rPr>
              <a:t>Core</a:t>
            </a:r>
            <a:br>
              <a:rPr lang="en-GB" sz="3900" b="1" dirty="0">
                <a:solidFill>
                  <a:srgbClr val="00A585"/>
                </a:solidFill>
                <a:latin typeface="Open Sans Regular"/>
              </a:rPr>
            </a:br>
            <a:r>
              <a:rPr lang="en-GB" sz="3900" b="1" dirty="0">
                <a:solidFill>
                  <a:srgbClr val="00A585"/>
                </a:solidFill>
                <a:latin typeface="Open Sans Regular"/>
              </a:rPr>
              <a:t>Humanitarian</a:t>
            </a:r>
            <a:br>
              <a:rPr lang="en-GB" sz="3900" b="1" dirty="0">
                <a:solidFill>
                  <a:srgbClr val="00A585"/>
                </a:solidFill>
                <a:latin typeface="Open Sans Regular"/>
              </a:rPr>
            </a:br>
            <a:r>
              <a:rPr lang="en-GB" sz="3900" b="1" dirty="0">
                <a:solidFill>
                  <a:srgbClr val="00A585"/>
                </a:solidFill>
                <a:latin typeface="Open Sans Regular"/>
              </a:rPr>
              <a:t>Standard </a:t>
            </a:r>
            <a:r>
              <a:rPr lang="en-GB" sz="2600" dirty="0"/>
              <a:t>partially revised, replaces the Core Standards</a:t>
            </a:r>
          </a:p>
          <a:p>
            <a:pPr marL="365760" lvl="4" algn="l"/>
            <a:endParaRPr lang="en-GB" dirty="0"/>
          </a:p>
          <a:p>
            <a:pPr marL="365760" lvl="4" algn="l"/>
            <a:endParaRPr lang="en-GB" dirty="0"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816857" y="8809566"/>
            <a:ext cx="215789" cy="342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2107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212944-976C-4B0A-BA0D-DB40CC79D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0" r="17803"/>
          <a:stretch/>
        </p:blipFill>
        <p:spPr>
          <a:xfrm>
            <a:off x="20" y="10"/>
            <a:ext cx="5438254" cy="9753590"/>
          </a:xfrm>
          <a:prstGeom prst="rect">
            <a:avLst/>
          </a:prstGeom>
          <a:effectLst/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D1FDC8E1-D7D5-4469-9114-0403024AEE35}"/>
              </a:ext>
            </a:extLst>
          </p:cNvPr>
          <p:cNvSpPr txBox="1">
            <a:spLocks/>
          </p:cNvSpPr>
          <p:nvPr/>
        </p:nvSpPr>
        <p:spPr>
          <a:xfrm>
            <a:off x="11816857" y="8809566"/>
            <a:ext cx="21578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A585"/>
                </a:solidFill>
                <a:effectLst/>
                <a:uFillTx/>
                <a:latin typeface="Open Sans Bold"/>
                <a:ea typeface="Open Sans Bold"/>
                <a:cs typeface="Open Sans Bold"/>
                <a:sym typeface="Open Sans Bold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Body">
            <a:extLst>
              <a:ext uri="{FF2B5EF4-FFF2-40B4-BE49-F238E27FC236}">
                <a16:creationId xmlns:a16="http://schemas.microsoft.com/office/drawing/2014/main" id="{A755C962-26F2-4A13-A88E-AC01A1CA6B1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5181597" y="2371122"/>
            <a:ext cx="7032477" cy="672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17220" indent="-571500" algn="l" defTabSz="9144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GB" sz="4000" b="1" kern="1200" dirty="0">
                <a:solidFill>
                  <a:srgbClr val="11AD8D"/>
                </a:solidFill>
                <a:latin typeface="Open Sans Regular"/>
                <a:ea typeface="+mn-ea"/>
                <a:cs typeface="+mn-cs"/>
              </a:rPr>
              <a:t>Focus on people</a:t>
            </a:r>
            <a:r>
              <a:rPr lang="en-GB" sz="40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, community engagement and supporting local action</a:t>
            </a:r>
          </a:p>
          <a:p>
            <a:pPr marL="1074420" indent="-571500" algn="l" defTabSz="9144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GB" sz="40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Great attention to</a:t>
            </a:r>
            <a:r>
              <a:rPr lang="en-GB" sz="4000" b="1" kern="1200" dirty="0">
                <a:solidFill>
                  <a:srgbClr val="11AD8D"/>
                </a:solidFill>
                <a:latin typeface="Open Sans Regular"/>
                <a:ea typeface="+mn-ea"/>
                <a:cs typeface="+mn-cs"/>
              </a:rPr>
              <a:t/>
            </a:r>
            <a:br>
              <a:rPr lang="en-GB" sz="4000" b="1" kern="1200" dirty="0">
                <a:solidFill>
                  <a:srgbClr val="11AD8D"/>
                </a:solidFill>
                <a:latin typeface="Open Sans Regular"/>
                <a:ea typeface="+mn-ea"/>
                <a:cs typeface="+mn-cs"/>
              </a:rPr>
            </a:br>
            <a:r>
              <a:rPr lang="en-GB" sz="4000" b="1" kern="1200" dirty="0">
                <a:solidFill>
                  <a:srgbClr val="11AD8D"/>
                </a:solidFill>
                <a:latin typeface="Open Sans Regular"/>
                <a:ea typeface="+mn-ea"/>
                <a:cs typeface="+mn-cs"/>
              </a:rPr>
              <a:t>use in context</a:t>
            </a:r>
            <a:endParaRPr lang="en-GB" sz="4000" kern="1200" dirty="0">
              <a:solidFill>
                <a:schemeClr val="tx2"/>
              </a:solidFill>
              <a:latin typeface="Open Sans Regular"/>
              <a:ea typeface="+mn-ea"/>
              <a:cs typeface="+mn-cs"/>
            </a:endParaRPr>
          </a:p>
          <a:p>
            <a:pPr marL="1074420" indent="-571500" algn="l" defTabSz="9144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GB" sz="4000" b="1" kern="1200" dirty="0">
                <a:solidFill>
                  <a:srgbClr val="11AD8D"/>
                </a:solidFill>
                <a:latin typeface="Open Sans Regular"/>
                <a:ea typeface="+mn-ea"/>
                <a:cs typeface="+mn-cs"/>
              </a:rPr>
              <a:t>Simplified</a:t>
            </a:r>
            <a:r>
              <a:rPr lang="en-GB" sz="40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 language and presentation</a:t>
            </a:r>
          </a:p>
          <a:p>
            <a:pPr marL="617220" indent="-571500" algn="l" defTabSz="9144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GB" sz="4000" b="1" kern="1200" dirty="0">
                <a:solidFill>
                  <a:srgbClr val="11AD8D"/>
                </a:solidFill>
                <a:latin typeface="Open Sans Regular"/>
                <a:ea typeface="+mn-ea"/>
                <a:cs typeface="+mn-cs"/>
              </a:rPr>
              <a:t>Decisions</a:t>
            </a:r>
            <a:r>
              <a:rPr lang="en-GB" sz="40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 tracked and documented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4000" kern="1200" dirty="0">
              <a:solidFill>
                <a:schemeClr val="tx2"/>
              </a:solidFill>
              <a:latin typeface="Open Sans Regular"/>
            </a:endParaRP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4000" kern="1200" dirty="0">
              <a:solidFill>
                <a:schemeClr val="tx2"/>
              </a:solidFill>
              <a:latin typeface="Open Sans Regular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5FD8013-93C1-47D0-A244-F4D0A6152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6804" y="1313244"/>
            <a:ext cx="6509658" cy="105787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773CBE"/>
                </a:solidFill>
              </a:rPr>
              <a:t>Where we are now</a:t>
            </a:r>
            <a:endParaRPr dirty="0">
              <a:solidFill>
                <a:srgbClr val="372981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863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innerShdw>
              <a:scrgbClr r="0" g="0" b="0">
                <a:alpha val="0"/>
              </a:scrgbClr>
            </a:innerShdw>
          </a:effectLst>
          <a:sp3d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spc="0" normalizeH="0" baseline="0">
              <a:ln>
                <a:noFill/>
              </a:ln>
              <a:solidFill>
                <a:srgbClr val="A5A5A5"/>
              </a:solidFill>
              <a:effectLst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1588" y="2633472"/>
            <a:ext cx="8420100" cy="63246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5" name="ISPRING_QUIZ_SHAPE2"/>
          <p:cNvSpPr txBox="1"/>
          <p:nvPr/>
        </p:nvSpPr>
        <p:spPr>
          <a:xfrm>
            <a:off x="780288" y="303088"/>
            <a:ext cx="11444224" cy="56425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innerShdw>
              <a:scrgbClr r="0" g="0" b="0">
                <a:alpha val="0"/>
              </a:scrgb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ZA" sz="3000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" panose="020B0502040204020203" pitchFamily="34" charset="0"/>
                <a:ea typeface="Open Sans Regular"/>
                <a:cs typeface="Open Sans Regular"/>
                <a:sym typeface="Open Sans Regular"/>
              </a:rPr>
              <a:t>   Quiz</a:t>
            </a:r>
            <a:endParaRPr kumimoji="0" lang="en-ZA" sz="3000" i="0" strike="noStrike" cap="none" spc="0" normalizeH="0" baseline="0">
              <a:ln>
                <a:noFill/>
              </a:ln>
              <a:solidFill>
                <a:srgbClr val="343944"/>
              </a:solidFill>
              <a:effectLst/>
              <a:uFillTx/>
              <a:latin typeface="Segoe UI" panose="020B0502040204020203" pitchFamily="34" charset="0"/>
              <a:ea typeface="Open Sans Regular"/>
              <a:cs typeface="Open Sans Regular"/>
              <a:sym typeface="Open Sans Regular"/>
            </a:endParaRPr>
          </a:p>
        </p:txBody>
      </p:sp>
      <p:pic>
        <p:nvPicPr>
          <p:cNvPr id="8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64255" y="382017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80288" y="1340004"/>
            <a:ext cx="11444224" cy="4411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innerShdw>
              <a:scrgbClr r="0" g="0" b="0">
                <a:alpha val="0"/>
              </a:scrgb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" panose="020B0502040204020203" pitchFamily="34" charset="0"/>
                <a:ea typeface="Open Sans Regular"/>
                <a:cs typeface="Open Sans Regular"/>
                <a:sym typeface="Open Sans Regular"/>
              </a:rPr>
              <a:t>Click the </a:t>
            </a:r>
            <a:r>
              <a:rPr kumimoji="0" lang="en-US" sz="2200" b="1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 Semibold" panose="020B0702040204020203" pitchFamily="34" charset="0"/>
                <a:ea typeface="Open Sans Regular"/>
                <a:cs typeface="Open Sans Regular"/>
                <a:sym typeface="Open Sans Regular"/>
              </a:rPr>
              <a:t>Quiz</a:t>
            </a:r>
            <a:r>
              <a:rPr kumimoji="0" lang="en-US" sz="2200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" panose="020B0502040204020203" pitchFamily="34" charset="0"/>
                <a:ea typeface="Open Sans Regular"/>
                <a:cs typeface="Open Sans Regular"/>
                <a:sym typeface="Open Sans Regular"/>
              </a:rPr>
              <a:t> button to edit this object</a:t>
            </a:r>
            <a:endParaRPr kumimoji="0" lang="en-ZA" sz="2200" i="0" strike="noStrike" cap="none" spc="0" normalizeH="0" baseline="0">
              <a:ln>
                <a:noFill/>
              </a:ln>
              <a:solidFill>
                <a:srgbClr val="343944"/>
              </a:solidFill>
              <a:effectLst/>
              <a:uFillTx/>
              <a:latin typeface="Segoe UI" panose="020B0502040204020203" pitchFamily="34" charset="0"/>
              <a:ea typeface="Open Sans Regular"/>
              <a:cs typeface="Open Sans Regular"/>
              <a:sym typeface="Open Sans Regula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6153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AC30E9-F592-4BB5-A170-313FFE883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471"/>
          <a:stretch/>
        </p:blipFill>
        <p:spPr>
          <a:xfrm>
            <a:off x="1846060" y="900814"/>
            <a:ext cx="1576535" cy="16005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995212"/>
            <a:ext cx="13004800" cy="2758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DFD4E-DA57-4993-A1B9-8D119F77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57" y="6441721"/>
            <a:ext cx="7199086" cy="1149250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0000"/>
              </a:lnSpc>
              <a:spcBef>
                <a:spcPts val="400"/>
              </a:spcBef>
            </a:pPr>
            <a:r>
              <a:rPr lang="en-GB" sz="5700" dirty="0">
                <a:solidFill>
                  <a:srgbClr val="000000"/>
                </a:solidFill>
                <a:latin typeface="Open Sans regular"/>
              </a:rPr>
              <a:t>A </a:t>
            </a:r>
            <a:r>
              <a:rPr lang="en-GB" sz="5700" b="1" dirty="0">
                <a:solidFill>
                  <a:srgbClr val="00A585"/>
                </a:solidFill>
                <a:latin typeface="Open Sans regular"/>
              </a:rPr>
              <a:t>NEW</a:t>
            </a:r>
            <a:r>
              <a:rPr lang="en-GB" sz="5700" dirty="0">
                <a:solidFill>
                  <a:srgbClr val="000000"/>
                </a:solidFill>
                <a:latin typeface="Open Sans regular"/>
              </a:rPr>
              <a:t> IDENTITY</a:t>
            </a:r>
            <a:endParaRPr lang="en-US" sz="5700" kern="1200" dirty="0">
              <a:solidFill>
                <a:srgbClr val="40404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756B4-1D43-4BB2-B728-79528B9CF9AD}"/>
              </a:ext>
            </a:extLst>
          </p:cNvPr>
          <p:cNvSpPr txBox="1"/>
          <p:nvPr/>
        </p:nvSpPr>
        <p:spPr>
          <a:xfrm>
            <a:off x="595057" y="2501359"/>
            <a:ext cx="4078543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2000" b="1" dirty="0">
                <a:solidFill>
                  <a:srgbClr val="773CBE"/>
                </a:solidFill>
              </a:rPr>
              <a:t>Discover the Sphere Standards</a:t>
            </a:r>
            <a:endParaRPr lang="en-GB" sz="2000" dirty="0">
              <a:solidFill>
                <a:srgbClr val="773CBE"/>
              </a:solidFill>
            </a:endParaRPr>
          </a:p>
          <a:p>
            <a:r>
              <a:rPr lang="en-GB" sz="2000" dirty="0">
                <a:solidFill>
                  <a:srgbClr val="2E1F13"/>
                </a:solidFill>
              </a:rPr>
              <a:t>Sphere offers an extensive library of materials and tools to expand your knowledge and understanding of humanitarian standards.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2E1F13"/>
              </a:solidFill>
              <a:effectLst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1DC66-5ECE-4CE6-9D53-7703CF7DFD4C}"/>
              </a:ext>
            </a:extLst>
          </p:cNvPr>
          <p:cNvSpPr txBox="1"/>
          <p:nvPr/>
        </p:nvSpPr>
        <p:spPr>
          <a:xfrm>
            <a:off x="4463129" y="4655874"/>
            <a:ext cx="407854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2000" b="1" dirty="0">
                <a:solidFill>
                  <a:srgbClr val="773CBE"/>
                </a:solidFill>
              </a:rPr>
              <a:t>Put standards into practice</a:t>
            </a:r>
            <a:endParaRPr lang="en-GB" sz="2000" dirty="0">
              <a:solidFill>
                <a:srgbClr val="773CBE"/>
              </a:solidFill>
            </a:endParaRPr>
          </a:p>
          <a:p>
            <a:r>
              <a:rPr lang="en-GB" sz="2000" dirty="0">
                <a:solidFill>
                  <a:srgbClr val="2E1F13"/>
                </a:solidFill>
              </a:rPr>
              <a:t>Sphere strengthens your advocacy for improvements on the ground.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A2AB7E-C0B8-43DA-82E4-7F3603CFCF93}"/>
              </a:ext>
            </a:extLst>
          </p:cNvPr>
          <p:cNvSpPr txBox="1"/>
          <p:nvPr/>
        </p:nvSpPr>
        <p:spPr>
          <a:xfrm>
            <a:off x="8331200" y="2514292"/>
            <a:ext cx="4078543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2000" b="1" dirty="0">
                <a:solidFill>
                  <a:srgbClr val="773CBE"/>
                </a:solidFill>
              </a:rPr>
              <a:t>Share your experience</a:t>
            </a:r>
            <a:endParaRPr lang="en-GB" sz="2000" dirty="0">
              <a:solidFill>
                <a:srgbClr val="773CBE"/>
              </a:solidFill>
            </a:endParaRPr>
          </a:p>
          <a:p>
            <a:r>
              <a:rPr lang="en-GB" sz="2000" dirty="0">
                <a:solidFill>
                  <a:srgbClr val="2E1F13"/>
                </a:solidFill>
              </a:rPr>
              <a:t>Join a vibrant global community, committed to improving quality and accountability across the humanitarian sector.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D45BFE0-AA26-4EAC-934C-578AA5E1D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76"/>
          <a:stretch/>
        </p:blipFill>
        <p:spPr>
          <a:xfrm>
            <a:off x="9387128" y="900814"/>
            <a:ext cx="1966686" cy="16005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793858-6322-450E-9B33-D462C59B7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53" r="44809"/>
          <a:stretch/>
        </p:blipFill>
        <p:spPr>
          <a:xfrm>
            <a:off x="5849257" y="3055329"/>
            <a:ext cx="1306286" cy="160054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2DE29112-1C75-4240-803D-4425099F81AC}"/>
              </a:ext>
            </a:extLst>
          </p:cNvPr>
          <p:cNvSpPr txBox="1">
            <a:spLocks/>
          </p:cNvSpPr>
          <p:nvPr/>
        </p:nvSpPr>
        <p:spPr>
          <a:xfrm>
            <a:off x="2560325" y="8492326"/>
            <a:ext cx="8027031" cy="752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82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pPr hangingPunct="1"/>
            <a:r>
              <a:rPr lang="en-GB" sz="3200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regular"/>
              </a:rPr>
              <a:t>spherestandards.org</a:t>
            </a:r>
            <a:endParaRPr lang="en-US" sz="3200" u="sng" dirty="0">
              <a:solidFill>
                <a:schemeClr val="accent1">
                  <a:lumMod val="20000"/>
                  <a:lumOff val="80000"/>
                </a:schemeClr>
              </a:solidFill>
              <a:latin typeface="Open Sans regula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8884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innerShdw>
              <a:scrgbClr r="0" g="0" b="0">
                <a:alpha val="0"/>
              </a:scrgbClr>
            </a:innerShdw>
          </a:effectLst>
          <a:sp3d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spc="0" normalizeH="0" baseline="0">
              <a:ln>
                <a:noFill/>
              </a:ln>
              <a:solidFill>
                <a:srgbClr val="A5A5A5"/>
              </a:solidFill>
              <a:effectLst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pic>
        <p:nvPicPr>
          <p:cNvPr id="3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1588" y="2633472"/>
            <a:ext cx="8420100" cy="63246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5" name="ISPRING_QUIZ_SHAPE2"/>
          <p:cNvSpPr txBox="1"/>
          <p:nvPr/>
        </p:nvSpPr>
        <p:spPr>
          <a:xfrm>
            <a:off x="780288" y="303088"/>
            <a:ext cx="11444224" cy="56425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innerShdw>
              <a:scrgbClr r="0" g="0" b="0">
                <a:alpha val="0"/>
              </a:scrgb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ZA" sz="3000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" panose="020B0502040204020203" pitchFamily="34" charset="0"/>
                <a:ea typeface="Open Sans Regular"/>
                <a:cs typeface="Open Sans Regular"/>
                <a:sym typeface="Open Sans Regular"/>
              </a:rPr>
              <a:t>   Quiz</a:t>
            </a:r>
            <a:endParaRPr kumimoji="0" lang="en-ZA" sz="3000" i="0" strike="noStrike" cap="none" spc="0" normalizeH="0" baseline="0">
              <a:ln>
                <a:noFill/>
              </a:ln>
              <a:solidFill>
                <a:srgbClr val="343944"/>
              </a:solidFill>
              <a:effectLst/>
              <a:uFillTx/>
              <a:latin typeface="Segoe UI" panose="020B0502040204020203" pitchFamily="34" charset="0"/>
              <a:ea typeface="Open Sans Regular"/>
              <a:cs typeface="Open Sans Regular"/>
              <a:sym typeface="Open Sans Regular"/>
            </a:endParaRPr>
          </a:p>
        </p:txBody>
      </p:sp>
      <p:pic>
        <p:nvPicPr>
          <p:cNvPr id="8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64255" y="382017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/>
          <p:cNvSpPr txBox="1"/>
          <p:nvPr/>
        </p:nvSpPr>
        <p:spPr>
          <a:xfrm>
            <a:off x="780288" y="1340004"/>
            <a:ext cx="11444224" cy="4411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innerShdw>
              <a:scrgbClr r="0" g="0" b="0">
                <a:alpha val="0"/>
              </a:scrgb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" panose="020B0502040204020203" pitchFamily="34" charset="0"/>
                <a:ea typeface="Open Sans Regular"/>
                <a:cs typeface="Open Sans Regular"/>
                <a:sym typeface="Open Sans Regular"/>
              </a:rPr>
              <a:t>Click the </a:t>
            </a:r>
            <a:r>
              <a:rPr kumimoji="0" lang="en-US" sz="2200" b="1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 Semibold" panose="020B0702040204020203" pitchFamily="34" charset="0"/>
                <a:ea typeface="Open Sans Regular"/>
                <a:cs typeface="Open Sans Regular"/>
                <a:sym typeface="Open Sans Regular"/>
              </a:rPr>
              <a:t>Quiz</a:t>
            </a:r>
            <a:r>
              <a:rPr kumimoji="0" lang="en-US" sz="2200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" panose="020B0502040204020203" pitchFamily="34" charset="0"/>
                <a:ea typeface="Open Sans Regular"/>
                <a:cs typeface="Open Sans Regular"/>
                <a:sym typeface="Open Sans Regular"/>
              </a:rPr>
              <a:t> button to edit this object</a:t>
            </a:r>
            <a:endParaRPr kumimoji="0" lang="en-ZA" sz="2200" i="0" strike="noStrike" cap="none" spc="0" normalizeH="0" baseline="0">
              <a:ln>
                <a:noFill/>
              </a:ln>
              <a:solidFill>
                <a:srgbClr val="343944"/>
              </a:solidFill>
              <a:effectLst/>
              <a:uFillTx/>
              <a:latin typeface="Segoe UI" panose="020B0502040204020203" pitchFamily="34" charset="0"/>
              <a:ea typeface="Open Sans Regular"/>
              <a:cs typeface="Open Sans Regular"/>
              <a:sym typeface="Open Sans Regula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3836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796190" y="8809566"/>
            <a:ext cx="215789" cy="342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801" y="5352230"/>
            <a:ext cx="4889416" cy="13351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93D8E5B1-A854-4E4E-AF12-58307E15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009" y="2022003"/>
            <a:ext cx="2137637" cy="213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9341" y="456783"/>
            <a:ext cx="8000887" cy="8386479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87B56-5F78-4A43-9221-E8A407A1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509" y="710348"/>
            <a:ext cx="7160683" cy="13590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5000" kern="1200" dirty="0">
                <a:solidFill>
                  <a:srgbClr val="00A585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Learning objectives</a:t>
            </a:r>
          </a:p>
        </p:txBody>
      </p:sp>
      <p:pic>
        <p:nvPicPr>
          <p:cNvPr id="1034" name="Picture 10" descr="Image result for comprehension icon">
            <a:extLst>
              <a:ext uri="{FF2B5EF4-FFF2-40B4-BE49-F238E27FC236}">
                <a16:creationId xmlns:a16="http://schemas.microsoft.com/office/drawing/2014/main" id="{756B9092-B7B2-49AC-9E6C-D0B71C084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132" y="4876800"/>
            <a:ext cx="2155813" cy="21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04A41-ED0F-44AC-983E-F158156FA3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41592" y="1960576"/>
            <a:ext cx="6700176" cy="684319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the end of this session, you will be able to </a:t>
            </a:r>
            <a:r>
              <a:rPr lang="en-US" sz="2800" b="1" kern="1200" dirty="0">
                <a:solidFill>
                  <a:srgbClr val="00459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recall</a:t>
            </a:r>
            <a: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28575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challenges in the sector which became the </a:t>
            </a:r>
            <a:r>
              <a:rPr lang="en-GB" sz="2800" b="1" kern="1200" dirty="0">
                <a:solidFill>
                  <a:srgbClr val="00A5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drivers</a:t>
            </a:r>
            <a:r>
              <a:rPr lang="en-GB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the Handbook revision,</a:t>
            </a:r>
          </a:p>
          <a:p>
            <a:pPr marL="28575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approach to and results of the</a:t>
            </a:r>
            <a:b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1200" dirty="0">
                <a:solidFill>
                  <a:srgbClr val="11AD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revision process</a:t>
            </a:r>
            <a: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</a:p>
          <a:p>
            <a:pPr marL="28575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key </a:t>
            </a:r>
            <a:r>
              <a:rPr lang="en-GB" sz="2800" b="1" kern="1200" dirty="0">
                <a:solidFill>
                  <a:srgbClr val="00A5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changes</a:t>
            </a:r>
            <a:r>
              <a:rPr lang="en-GB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between the 2011 and 2018 editions,</a:t>
            </a:r>
          </a:p>
          <a:p>
            <a:pPr marL="28575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Sphere has </a:t>
            </a:r>
            <a:r>
              <a:rPr lang="en-US" sz="2800" b="1" kern="1200" dirty="0">
                <a:solidFill>
                  <a:srgbClr val="11AD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evolved</a:t>
            </a:r>
            <a: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what</a:t>
            </a:r>
            <a:b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1200" dirty="0">
                <a:solidFill>
                  <a:srgbClr val="00A5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kern="1200" dirty="0">
                <a:solidFill>
                  <a:srgbClr val="11AD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are on offer;</a:t>
            </a:r>
          </a:p>
          <a:p>
            <a:pPr marL="57150" lvl="0" algn="l" defTabSz="914400"/>
            <a: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you will be able to </a:t>
            </a:r>
            <a:r>
              <a:rPr lang="en-US" sz="2800" b="1" kern="1200" dirty="0">
                <a:solidFill>
                  <a:srgbClr val="B545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</a:t>
            </a:r>
            <a:r>
              <a:rPr lang="en-US" sz="2800" b="1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285750" lvl="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the 2018 edition is</a:t>
            </a:r>
            <a:b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1200" dirty="0">
                <a:solidFill>
                  <a:srgbClr val="11AD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adapted to the current contexts </a:t>
            </a:r>
            <a:r>
              <a:rPr lang="en-US" sz="2800" kern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its users operate.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0F462C1-C267-405F-9FDA-952C98788669}"/>
              </a:ext>
            </a:extLst>
          </p:cNvPr>
          <p:cNvSpPr txBox="1">
            <a:spLocks/>
          </p:cNvSpPr>
          <p:nvPr/>
        </p:nvSpPr>
        <p:spPr>
          <a:xfrm>
            <a:off x="11805138" y="8809566"/>
            <a:ext cx="21578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A585"/>
                </a:solidFill>
                <a:effectLst/>
                <a:uFillTx/>
                <a:latin typeface="Open Sans Bold"/>
                <a:ea typeface="Open Sans Bold"/>
                <a:cs typeface="Open Sans Bold"/>
                <a:sym typeface="Open Sans Bold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pPr>
              <a:spcAft>
                <a:spcPts val="600"/>
              </a:spcAft>
            </a:pPr>
            <a:fld id="{86CB4B4D-7CA3-9044-876B-883B54F8677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F4C63-A8DF-4341-89B4-7E1150BCC886}"/>
              </a:ext>
            </a:extLst>
          </p:cNvPr>
          <p:cNvSpPr/>
          <p:nvPr/>
        </p:nvSpPr>
        <p:spPr>
          <a:xfrm>
            <a:off x="8724768" y="4256610"/>
            <a:ext cx="37465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048A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A7B1E8-7200-4248-BB95-832706B3F656}"/>
              </a:ext>
            </a:extLst>
          </p:cNvPr>
          <p:cNvSpPr/>
          <p:nvPr/>
        </p:nvSpPr>
        <p:spPr>
          <a:xfrm>
            <a:off x="8731557" y="7032613"/>
            <a:ext cx="37465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06E1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Comprehension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4572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0C753-6C4E-48A6-A466-3580F7626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3"/>
          <a:stretch/>
        </p:blipFill>
        <p:spPr>
          <a:xfrm>
            <a:off x="2286000" y="565439"/>
            <a:ext cx="8826500" cy="86227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95543E-0BCB-4A64-8456-1A7093F161EF}"/>
              </a:ext>
            </a:extLst>
          </p:cNvPr>
          <p:cNvSpPr/>
          <p:nvPr/>
        </p:nvSpPr>
        <p:spPr>
          <a:xfrm>
            <a:off x="849673" y="1360320"/>
            <a:ext cx="3561348" cy="70585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A5A5A5"/>
              </a:solidFill>
              <a:effectLst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DAC2B4A-F224-4C06-8B75-7E08275F64EE}"/>
              </a:ext>
            </a:extLst>
          </p:cNvPr>
          <p:cNvSpPr txBox="1">
            <a:spLocks/>
          </p:cNvSpPr>
          <p:nvPr/>
        </p:nvSpPr>
        <p:spPr>
          <a:xfrm>
            <a:off x="11805138" y="8809566"/>
            <a:ext cx="21578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A585"/>
                </a:solidFill>
                <a:effectLst/>
                <a:uFillTx/>
                <a:latin typeface="Open Sans Bold"/>
                <a:ea typeface="Open Sans Bold"/>
                <a:cs typeface="Open Sans Bold"/>
                <a:sym typeface="Open Sans Bold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pPr>
              <a:spcAft>
                <a:spcPts val="600"/>
              </a:spcAft>
            </a:pPr>
            <a:fld id="{86CB4B4D-7CA3-9044-876B-883B54F8677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53F06E1-0BD0-45D7-B165-D343A7B06D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6012" y="565439"/>
            <a:ext cx="4507640" cy="2117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kern="1200" dirty="0">
                <a:solidFill>
                  <a:schemeClr val="tx2"/>
                </a:solidFill>
              </a:rPr>
              <a:t>Today’s challenges and drivers of the revision</a:t>
            </a:r>
            <a:endParaRPr lang="en-US" sz="4300" b="1" kern="1200" dirty="0">
              <a:solidFill>
                <a:srgbClr val="42237B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9591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3A978-26FB-4E1C-8FBF-864BE5133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8" r="24243" b="4534"/>
          <a:stretch/>
        </p:blipFill>
        <p:spPr>
          <a:xfrm>
            <a:off x="40228" y="0"/>
            <a:ext cx="13004780" cy="975359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9342" y="456783"/>
            <a:ext cx="6117963" cy="838647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Body"/>
          <p:cNvSpPr txBox="1">
            <a:spLocks noGrp="1"/>
          </p:cNvSpPr>
          <p:nvPr>
            <p:ph type="body" sz="half" idx="1"/>
          </p:nvPr>
        </p:nvSpPr>
        <p:spPr>
          <a:xfrm>
            <a:off x="677237" y="2287703"/>
            <a:ext cx="5446959" cy="63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b="1" kern="1200" dirty="0">
                <a:solidFill>
                  <a:srgbClr val="11AD8D"/>
                </a:solidFill>
                <a:latin typeface="Open Sans Regular"/>
                <a:ea typeface="+mn-ea"/>
                <a:cs typeface="+mn-cs"/>
              </a:rPr>
              <a:t>Syrian conflict and refugee crisis</a:t>
            </a:r>
          </a:p>
          <a:p>
            <a:pPr marL="274320" algn="l" defTabSz="914400">
              <a:lnSpc>
                <a:spcPct val="90000"/>
              </a:lnSpc>
            </a:pPr>
            <a:r>
              <a:rPr lang="en-US" sz="32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  <a:sym typeface="Wingdings" panose="05000000000000000000" pitchFamily="2" charset="2"/>
              </a:rPr>
              <a:t>Issues of access, capacity building, protracted displacement, civilian and aid worker security, etc.</a:t>
            </a:r>
          </a:p>
          <a:p>
            <a:pPr marL="274320" algn="l" defTabSz="914400">
              <a:lnSpc>
                <a:spcPct val="90000"/>
              </a:lnSpc>
            </a:pPr>
            <a:r>
              <a:rPr lang="en-US" sz="32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  <a:sym typeface="Wingdings" panose="05000000000000000000" pitchFamily="2" charset="2"/>
              </a:rPr>
              <a:t> e.g. Shelter and Settlement</a:t>
            </a:r>
            <a:endParaRPr lang="en-US" sz="3200" kern="1200" dirty="0">
              <a:solidFill>
                <a:schemeClr val="tx2"/>
              </a:solidFill>
              <a:latin typeface="Open Sans Regular"/>
              <a:ea typeface="+mn-ea"/>
              <a:cs typeface="+mn-cs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en-US" sz="3200" b="1" kern="1200" dirty="0">
                <a:solidFill>
                  <a:srgbClr val="11AD8D"/>
                </a:solidFill>
                <a:latin typeface="Open Sans Regular"/>
                <a:ea typeface="+mn-ea"/>
                <a:cs typeface="+mn-cs"/>
              </a:rPr>
              <a:t>Outbreaks of Ebola, cholera and plague</a:t>
            </a:r>
          </a:p>
          <a:p>
            <a:pPr marL="274320" algn="l" defTabSz="914400">
              <a:lnSpc>
                <a:spcPct val="90000"/>
              </a:lnSpc>
            </a:pPr>
            <a:r>
              <a:rPr lang="en-US" sz="32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  <a:sym typeface="Wingdings" panose="05000000000000000000" pitchFamily="2" charset="2"/>
              </a:rPr>
              <a:t> e.g. WASH</a:t>
            </a:r>
            <a:endParaRPr lang="en-US" sz="3200" kern="1200" dirty="0">
              <a:solidFill>
                <a:schemeClr val="tx2"/>
              </a:solidFill>
              <a:latin typeface="Open Sans Regular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C8ACE-4C8C-4DC3-B2A7-5409AEAA5640}"/>
              </a:ext>
            </a:extLst>
          </p:cNvPr>
          <p:cNvSpPr txBox="1"/>
          <p:nvPr/>
        </p:nvSpPr>
        <p:spPr>
          <a:xfrm>
            <a:off x="10716228" y="8975826"/>
            <a:ext cx="182101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Ben Parker/IRIN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0024AFAD-F448-4C10-BF3C-BA29410813CA}"/>
              </a:ext>
            </a:extLst>
          </p:cNvPr>
          <p:cNvSpPr txBox="1">
            <a:spLocks/>
          </p:cNvSpPr>
          <p:nvPr/>
        </p:nvSpPr>
        <p:spPr>
          <a:xfrm>
            <a:off x="982031" y="714399"/>
            <a:ext cx="5193792" cy="157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pPr algn="l" defTabSz="914400" hangingPunct="1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37298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Learning and new evidence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7795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Arrow Connector 127" hidden="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9008" y="3294549"/>
            <a:ext cx="4876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Body"/>
          <p:cNvSpPr txBox="1">
            <a:spLocks noGrp="1"/>
          </p:cNvSpPr>
          <p:nvPr>
            <p:ph type="body" sz="half" idx="1"/>
          </p:nvPr>
        </p:nvSpPr>
        <p:spPr>
          <a:xfrm>
            <a:off x="481298" y="2743206"/>
            <a:ext cx="7138702" cy="5989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Protracted, complex and</a:t>
            </a:r>
            <a:br>
              <a:rPr lang="en-US" sz="33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</a:br>
            <a:r>
              <a:rPr lang="en-US" sz="33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recurring crises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Urban vs. rural settings</a:t>
            </a:r>
            <a:br>
              <a:rPr lang="en-US" sz="33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</a:br>
            <a:r>
              <a:rPr lang="en-US" sz="33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and communal settlements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Settings with increasingly</a:t>
            </a:r>
            <a:br>
              <a:rPr lang="en-US" sz="33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</a:br>
            <a:r>
              <a:rPr lang="en-US" sz="33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diverse operational actors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300" kern="1200" dirty="0">
              <a:solidFill>
                <a:schemeClr val="tx2"/>
              </a:solidFill>
              <a:latin typeface="Open Sans Regular"/>
              <a:ea typeface="+mn-ea"/>
              <a:cs typeface="+mn-cs"/>
            </a:endParaRP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Climate change and environmental impact in humanitarian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D8727-F4F1-46D8-964E-03D0A1F82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70" r="26044" b="-1"/>
          <a:stretch/>
        </p:blipFill>
        <p:spPr>
          <a:xfrm>
            <a:off x="6270772" y="10"/>
            <a:ext cx="6734026" cy="9753585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C54100-CB6D-4FC9-906B-56F49954AE1A}"/>
              </a:ext>
            </a:extLst>
          </p:cNvPr>
          <p:cNvSpPr txBox="1"/>
          <p:nvPr/>
        </p:nvSpPr>
        <p:spPr>
          <a:xfrm>
            <a:off x="8645442" y="329492"/>
            <a:ext cx="410529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Benjamin Suomela/Finnish Red Cross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7A463FC-BA7B-4B58-96ED-FF97AA29274D}"/>
              </a:ext>
            </a:extLst>
          </p:cNvPr>
          <p:cNvSpPr txBox="1">
            <a:spLocks/>
          </p:cNvSpPr>
          <p:nvPr/>
        </p:nvSpPr>
        <p:spPr>
          <a:xfrm>
            <a:off x="699008" y="715140"/>
            <a:ext cx="5193792" cy="136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pPr algn="l" defTabSz="914400" hangingPunct="1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37298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Evolving operating contexts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BE1B20-B369-4C5A-9E9A-75E194743BFE}"/>
              </a:ext>
            </a:extLst>
          </p:cNvPr>
          <p:cNvCxnSpPr>
            <a:cxnSpLocks/>
          </p:cNvCxnSpPr>
          <p:nvPr/>
        </p:nvCxnSpPr>
        <p:spPr>
          <a:xfrm>
            <a:off x="699008" y="6467899"/>
            <a:ext cx="4876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7AE11F-06C5-4E9D-A2FF-52C4763AF311}"/>
              </a:ext>
            </a:extLst>
          </p:cNvPr>
          <p:cNvCxnSpPr>
            <a:cxnSpLocks/>
          </p:cNvCxnSpPr>
          <p:nvPr/>
        </p:nvCxnSpPr>
        <p:spPr>
          <a:xfrm>
            <a:off x="723301" y="2331327"/>
            <a:ext cx="4876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6C395F0F-77DA-42E3-AA2B-E519D5BF0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00"/>
          <a:stretch/>
        </p:blipFill>
        <p:spPr>
          <a:xfrm>
            <a:off x="4982" y="7459"/>
            <a:ext cx="12994836" cy="97461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9F597B-4F32-487E-99C1-551A01631F8A}"/>
              </a:ext>
            </a:extLst>
          </p:cNvPr>
          <p:cNvSpPr txBox="1"/>
          <p:nvPr/>
        </p:nvSpPr>
        <p:spPr>
          <a:xfrm>
            <a:off x="10716228" y="8975826"/>
            <a:ext cx="182101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Ben Parker/IRIN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AB0BAD-9E3F-4B9A-AF9A-FB3AC65D09B6}"/>
              </a:ext>
            </a:extLst>
          </p:cNvPr>
          <p:cNvSpPr/>
          <p:nvPr/>
        </p:nvSpPr>
        <p:spPr>
          <a:xfrm>
            <a:off x="6419277" y="456782"/>
            <a:ext cx="6117963" cy="8386479"/>
          </a:xfrm>
          <a:prstGeom prst="rect">
            <a:avLst/>
          </a:prstGeom>
          <a:solidFill>
            <a:schemeClr val="tx1">
              <a:lumMod val="20000"/>
              <a:lumOff val="80000"/>
              <a:alpha val="86000"/>
            </a:schemeClr>
          </a:solidFill>
          <a:ln>
            <a:noFill/>
          </a:ln>
          <a:effectLst>
            <a:outerShdw blurRad="2032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A5A5A5"/>
              </a:solidFill>
              <a:effectLst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4" name="Body">
            <a:extLst>
              <a:ext uri="{FF2B5EF4-FFF2-40B4-BE49-F238E27FC236}">
                <a16:creationId xmlns:a16="http://schemas.microsoft.com/office/drawing/2014/main" id="{2B2C2FFB-5366-4C78-98C4-719C0E51D1F0}"/>
              </a:ext>
            </a:extLst>
          </p:cNvPr>
          <p:cNvSpPr txBox="1">
            <a:spLocks/>
          </p:cNvSpPr>
          <p:nvPr/>
        </p:nvSpPr>
        <p:spPr>
          <a:xfrm>
            <a:off x="6902515" y="3321801"/>
            <a:ext cx="5446959" cy="5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676767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676767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676767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676767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676767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2444750" marR="0" indent="-222250" algn="ctr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676767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889250" marR="0" indent="-222250" algn="ctr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676767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333750" marR="0" indent="-222250" algn="ctr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676767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778250" marR="0" indent="-222250" algn="ctr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676767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74320" algn="l" defTabSz="914400" hangingPunct="1">
              <a:lnSpc>
                <a:spcPct val="90000"/>
              </a:lnSpc>
            </a:pPr>
            <a:r>
              <a:rPr lang="en-GB" sz="3600" kern="1200" dirty="0">
                <a:solidFill>
                  <a:srgbClr val="000000"/>
                </a:solidFill>
                <a:latin typeface="Open Sans Regular"/>
                <a:ea typeface="+mn-ea"/>
                <a:cs typeface="+mn-cs"/>
              </a:rPr>
              <a:t>Market-based programming, including cash transfers, and other assistance options</a:t>
            </a:r>
          </a:p>
          <a:p>
            <a:pPr marL="548640" algn="l" defTabSz="914400" hangingPunct="1">
              <a:lnSpc>
                <a:spcPct val="90000"/>
              </a:lnSpc>
            </a:pPr>
            <a:r>
              <a:rPr lang="en-GB" sz="3600" kern="1200" dirty="0">
                <a:solidFill>
                  <a:srgbClr val="000000"/>
                </a:solidFill>
                <a:latin typeface="Open Sans Regular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3600" kern="1200" dirty="0">
                <a:solidFill>
                  <a:srgbClr val="000000"/>
                </a:solidFill>
                <a:latin typeface="Open Sans Regular"/>
                <a:ea typeface="+mn-ea"/>
                <a:cs typeface="+mn-cs"/>
              </a:rPr>
              <a:t>Implications for protection, accountability and quality monitoring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D25B1DE-7EBE-4C1B-A8AE-708C2F66C77D}"/>
              </a:ext>
            </a:extLst>
          </p:cNvPr>
          <p:cNvSpPr txBox="1">
            <a:spLocks/>
          </p:cNvSpPr>
          <p:nvPr/>
        </p:nvSpPr>
        <p:spPr>
          <a:xfrm>
            <a:off x="6904222" y="1152079"/>
            <a:ext cx="5193792" cy="200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pPr algn="l" defTabSz="914400" hangingPunct="1">
              <a:lnSpc>
                <a:spcPct val="90000"/>
              </a:lnSpc>
              <a:spcBef>
                <a:spcPct val="0"/>
              </a:spcBef>
            </a:pPr>
            <a:r>
              <a:rPr lang="en-GB" sz="4000" kern="1200" dirty="0">
                <a:solidFill>
                  <a:srgbClr val="37298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Fundamental shifts in how assistance is provided</a:t>
            </a:r>
            <a:endParaRPr lang="en-US" sz="4000" kern="1200" dirty="0">
              <a:solidFill>
                <a:srgbClr val="372981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8564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"/>
          <p:cNvSpPr txBox="1">
            <a:spLocks noGrp="1"/>
          </p:cNvSpPr>
          <p:nvPr>
            <p:ph type="title"/>
          </p:nvPr>
        </p:nvSpPr>
        <p:spPr>
          <a:xfrm>
            <a:off x="699008" y="545168"/>
            <a:ext cx="5193792" cy="2286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37298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Community engagement and accountability</a:t>
            </a:r>
          </a:p>
        </p:txBody>
      </p:sp>
      <p:cxnSp>
        <p:nvCxnSpPr>
          <p:cNvPr id="138" name="Straight Arrow Connector 137" hidden="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9008" y="3294549"/>
            <a:ext cx="4876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Body"/>
          <p:cNvSpPr txBox="1">
            <a:spLocks noGrp="1"/>
          </p:cNvSpPr>
          <p:nvPr>
            <p:ph type="body" sz="half" idx="1"/>
          </p:nvPr>
        </p:nvSpPr>
        <p:spPr>
          <a:xfrm>
            <a:off x="472131" y="3243952"/>
            <a:ext cx="6734026" cy="508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Renewed attention to accountability with</a:t>
            </a:r>
            <a:br>
              <a:rPr lang="en-US" sz="36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</a:br>
            <a:r>
              <a:rPr lang="en-US" sz="36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further learning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Participation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Supporting local actors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schemeClr val="tx2"/>
                </a:solidFill>
                <a:latin typeface="Open Sans Regular"/>
              </a:rPr>
              <a:t>Working with local authorities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Core Humanitarian Standard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12011-E0BB-4988-BEE1-4243428C7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40" r="27874" b="-1"/>
          <a:stretch/>
        </p:blipFill>
        <p:spPr>
          <a:xfrm>
            <a:off x="6270772" y="10"/>
            <a:ext cx="6734026" cy="975359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C1E92B-AA47-476E-9468-9220D3A9A63B}"/>
              </a:ext>
            </a:extLst>
          </p:cNvPr>
          <p:cNvSpPr txBox="1"/>
          <p:nvPr/>
        </p:nvSpPr>
        <p:spPr>
          <a:xfrm>
            <a:off x="10885210" y="8945945"/>
            <a:ext cx="168315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A.J. Ghani/IFRC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335D1F-7BD5-4B35-BFC1-BE88B7FB5808}"/>
              </a:ext>
            </a:extLst>
          </p:cNvPr>
          <p:cNvCxnSpPr>
            <a:cxnSpLocks/>
          </p:cNvCxnSpPr>
          <p:nvPr/>
        </p:nvCxnSpPr>
        <p:spPr>
          <a:xfrm>
            <a:off x="699008" y="2831868"/>
            <a:ext cx="4876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52724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PRING_QUIZ_SHAPE0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innerShdw>
              <a:scrgbClr r="0" g="0" b="0">
                <a:alpha val="0"/>
              </a:scrgbClr>
            </a:innerShdw>
          </a:effectLst>
          <a:sp3d/>
          <a:extLst>
            <a:ext uri="{91240B29-F687-4F45-9708-019B960494DF}">
              <a14:hiddenLine xmlns:a14="http://schemas.microsoft.com/office/drawing/2010/main" w="25400" cap="flat">
                <a:solidFill>
                  <a:schemeClr val="accent1"/>
                </a:solidFill>
                <a:prstDash val="solid"/>
                <a:rou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spc="0" normalizeH="0" baseline="0">
              <a:ln>
                <a:noFill/>
              </a:ln>
              <a:solidFill>
                <a:srgbClr val="A5A5A5"/>
              </a:solidFill>
              <a:effectLst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pic>
        <p:nvPicPr>
          <p:cNvPr id="6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1588" y="2633472"/>
            <a:ext cx="8420100" cy="63246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7" name="ISPRING_QUIZ_SHAPE2"/>
          <p:cNvSpPr txBox="1"/>
          <p:nvPr/>
        </p:nvSpPr>
        <p:spPr>
          <a:xfrm>
            <a:off x="780288" y="303088"/>
            <a:ext cx="11444224" cy="56425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innerShdw>
              <a:scrgbClr r="0" g="0" b="0">
                <a:alpha val="0"/>
              </a:scrgb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ZA" sz="3000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" panose="020B0502040204020203" pitchFamily="34" charset="0"/>
                <a:ea typeface="Open Sans Regular"/>
                <a:cs typeface="Open Sans Regular"/>
                <a:sym typeface="Open Sans Regular"/>
              </a:rPr>
              <a:t>   Quiz</a:t>
            </a:r>
            <a:endParaRPr kumimoji="0" lang="en-ZA" sz="3000" i="0" strike="noStrike" cap="none" spc="0" normalizeH="0" baseline="0">
              <a:ln>
                <a:noFill/>
              </a:ln>
              <a:solidFill>
                <a:srgbClr val="343944"/>
              </a:solidFill>
              <a:effectLst/>
              <a:uFillTx/>
              <a:latin typeface="Segoe UI" panose="020B0502040204020203" pitchFamily="34" charset="0"/>
              <a:ea typeface="Open Sans Regular"/>
              <a:cs typeface="Open Sans Regular"/>
              <a:sym typeface="Open Sans Regular"/>
            </a:endParaRPr>
          </a:p>
        </p:txBody>
      </p:sp>
      <p:pic>
        <p:nvPicPr>
          <p:cNvPr id="9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64255" y="382017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0" name="ISPRING_QUIZ_SHAPE4"/>
          <p:cNvSpPr txBox="1"/>
          <p:nvPr/>
        </p:nvSpPr>
        <p:spPr>
          <a:xfrm>
            <a:off x="780288" y="1340004"/>
            <a:ext cx="11444224" cy="4411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innerShdw>
              <a:scrgbClr r="0" g="0" b="0">
                <a:alpha val="0"/>
              </a:scrgb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" panose="020B0502040204020203" pitchFamily="34" charset="0"/>
                <a:ea typeface="Open Sans Regular"/>
                <a:cs typeface="Open Sans Regular"/>
                <a:sym typeface="Open Sans Regular"/>
              </a:rPr>
              <a:t>Click the </a:t>
            </a:r>
            <a:r>
              <a:rPr kumimoji="0" lang="en-US" sz="2200" b="1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 Semibold" panose="020B0702040204020203" pitchFamily="34" charset="0"/>
                <a:ea typeface="Open Sans Regular"/>
                <a:cs typeface="Open Sans Regular"/>
                <a:sym typeface="Open Sans Regular"/>
              </a:rPr>
              <a:t>Quiz</a:t>
            </a:r>
            <a:r>
              <a:rPr kumimoji="0" lang="en-US" sz="2200" i="0" strike="noStrike" cap="none" spc="0" normalizeH="0" baseline="0" smtClean="0">
                <a:ln>
                  <a:noFill/>
                </a:ln>
                <a:solidFill>
                  <a:srgbClr val="343944"/>
                </a:solidFill>
                <a:effectLst/>
                <a:uFillTx/>
                <a:latin typeface="Segoe UI" panose="020B0502040204020203" pitchFamily="34" charset="0"/>
                <a:ea typeface="Open Sans Regular"/>
                <a:cs typeface="Open Sans Regular"/>
                <a:sym typeface="Open Sans Regular"/>
              </a:rPr>
              <a:t> button to edit this object</a:t>
            </a:r>
            <a:endParaRPr kumimoji="0" lang="en-ZA" sz="2200" i="0" strike="noStrike" cap="none" spc="0" normalizeH="0" baseline="0">
              <a:ln>
                <a:noFill/>
              </a:ln>
              <a:solidFill>
                <a:srgbClr val="343944"/>
              </a:solidFill>
              <a:effectLst/>
              <a:uFillTx/>
              <a:latin typeface="Segoe UI" panose="020B0502040204020203" pitchFamily="34" charset="0"/>
              <a:ea typeface="Open Sans Regular"/>
              <a:cs typeface="Open Sans Regular"/>
              <a:sym typeface="Open Sans Regula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0535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212944-976C-4B0A-BA0D-DB40CC79D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0" r="17803"/>
          <a:stretch/>
        </p:blipFill>
        <p:spPr>
          <a:xfrm>
            <a:off x="20" y="10"/>
            <a:ext cx="5438254" cy="9753590"/>
          </a:xfrm>
          <a:prstGeom prst="rect">
            <a:avLst/>
          </a:prstGeom>
          <a:effectLst/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D1FDC8E1-D7D5-4469-9114-0403024AEE35}"/>
              </a:ext>
            </a:extLst>
          </p:cNvPr>
          <p:cNvSpPr txBox="1">
            <a:spLocks/>
          </p:cNvSpPr>
          <p:nvPr/>
        </p:nvSpPr>
        <p:spPr>
          <a:xfrm>
            <a:off x="11816857" y="8809566"/>
            <a:ext cx="21578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A585"/>
                </a:solidFill>
                <a:effectLst/>
                <a:uFillTx/>
                <a:latin typeface="Open Sans Bold"/>
                <a:ea typeface="Open Sans Bold"/>
                <a:cs typeface="Open Sans Bold"/>
                <a:sym typeface="Open Sans Bold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A5A5A5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5B38890B-986D-44D7-AA97-4EC5586BD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8055" y="721935"/>
            <a:ext cx="6509658" cy="1714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773CBE"/>
                </a:solidFill>
              </a:rPr>
              <a:t>Structural 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CHANGES </a:t>
            </a:r>
            <a:r>
              <a:rPr lang="en-US" dirty="0">
                <a:solidFill>
                  <a:schemeClr val="tx2"/>
                </a:solidFill>
              </a:rPr>
              <a:t>to the Handbook:</a:t>
            </a:r>
            <a:r>
              <a:rPr lang="en-GB" b="1" dirty="0">
                <a:solidFill>
                  <a:srgbClr val="372981"/>
                </a:solidFill>
              </a:rPr>
              <a:t/>
            </a:r>
            <a:br>
              <a:rPr lang="en-GB" b="1" dirty="0">
                <a:solidFill>
                  <a:srgbClr val="372981"/>
                </a:solidFill>
              </a:rPr>
            </a:br>
            <a:endParaRPr dirty="0">
              <a:solidFill>
                <a:srgbClr val="372981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3" name="Body">
            <a:extLst>
              <a:ext uri="{FF2B5EF4-FFF2-40B4-BE49-F238E27FC236}">
                <a16:creationId xmlns:a16="http://schemas.microsoft.com/office/drawing/2014/main" id="{A755C962-26F2-4A13-A88E-AC01A1CA6B1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5914221" y="2667535"/>
            <a:ext cx="6299549" cy="6349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Standards are more outcome-oriented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Key actions are presented with sub-actions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Guidance notes are more concise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kern="1200" dirty="0">
                <a:solidFill>
                  <a:schemeClr val="tx2"/>
                </a:solidFill>
                <a:latin typeface="Open Sans Regular"/>
                <a:ea typeface="+mn-ea"/>
                <a:cs typeface="+mn-cs"/>
              </a:rPr>
              <a:t>Indicators are reformulated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kern="1200" dirty="0">
                <a:solidFill>
                  <a:schemeClr val="tx2"/>
                </a:solidFill>
                <a:latin typeface="Open Sans Regular"/>
              </a:rPr>
              <a:t>Foundation chapters are better integrated in technical chapters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3600" kern="1200" dirty="0">
                <a:solidFill>
                  <a:schemeClr val="tx2"/>
                </a:solidFill>
                <a:latin typeface="Open Sans Regular"/>
              </a:rPr>
              <a:t>Overall structure largely </a:t>
            </a:r>
            <a:r>
              <a:rPr lang="en-GB" sz="3600" i="1" kern="1200" dirty="0">
                <a:solidFill>
                  <a:schemeClr val="tx2"/>
                </a:solidFill>
                <a:latin typeface="Open Sans Regular"/>
              </a:rPr>
              <a:t>unchanged</a:t>
            </a: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3600" kern="1200" dirty="0">
              <a:solidFill>
                <a:schemeClr val="tx2"/>
              </a:solidFill>
              <a:latin typeface="Open Sans Regular"/>
            </a:endParaRP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3600" kern="1200" dirty="0">
              <a:solidFill>
                <a:schemeClr val="tx2"/>
              </a:solidFill>
              <a:latin typeface="Open Sans Regular"/>
            </a:endParaRPr>
          </a:p>
          <a:p>
            <a:pPr marL="27432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3600" kern="1200" dirty="0">
              <a:solidFill>
                <a:schemeClr val="tx2"/>
              </a:solidFill>
              <a:latin typeface="Open Sans Regular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901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CAFE1FC1-AC9F-4358-B09D-F4B9164B5FD3"/>
  <p:tag name="ISPRING_CMI5_LAUNCH_METHOD" val="any window"/>
  <p:tag name="ISPRINGCLOUDFOLDERID" val="1"/>
  <p:tag name="ISPRINGONLINEFOLDERID" val="1"/>
  <p:tag name="ISPRING_OUTPUT_FOLDER" val="[[&quot;Pb\u0000\uFFFD{A292481A-DB60-46FD-A840-EB68E21978DA}&quot;,&quot;C:\\Users\\Kudzai\\Desktop\\CHA_ELearningScormFiles\\EN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SCORM_RATE_SLIDES" val="0"/>
  <p:tag name="ISPRING_CURRENT_PLAYER_ID" val="universal"/>
  <p:tag name="ISPRING_PRESENTATION_TITLE" val="Module-7-What_is_new_in Sphere 2018-Short version"/>
  <p:tag name="ISPRING_UUID" val="{9DA3C950-B5C8-4AE3-9347-5E9FF3693805}"/>
  <p:tag name="ISPRING_RESOURCE_FOLDER" val="C:\Users\Kudzai\Desktop\CHA_ELearningScormFiles\EN\Module-7-What_is_new_in Sphere 2018-Short version\"/>
  <p:tag name="ISPRING_PRESENTATION_PATH" val="C:\Users\Kudzai\Desktop\CHA_ELearningScormFiles\EN\Module-7-What_is_new_in Sphere 2018-Short version.pptx"/>
  <p:tag name="ISPRING_SCREEN_RECS_UPDATED" val="C:\Users\Kudzai\Desktop\CHA_ELearningScormFiles\EN\Module-7-What_is_new_in Sphere 2018-Short version\"/>
  <p:tag name="ISPRING_SCORM_RATE_QUIZZES" val="1"/>
  <p:tag name="ISPRING_SCORM_PASSING_SCORE" val="80.000000"/>
  <p:tag name="ISPRING_FIRST_PUBLISH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E127F3E-44FF-4EB7-BA50-EC0FAEA849FC}:3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50A5317-237C-4AF7-BBEC-38B0A9FC2463}:26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36D9BA-E5BD-4189-B6FB-79BCBD527882}:4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QUIZ_SHAPES_ADDED" val="1"/>
  <p:tag name="GENSWF_SLIDE_UID" val="{6DEB83FF-9173-4EE6-B275-DF908411D1EC}:403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RESOURCE_QUIZ" val="quiz2.quiz"/>
  <p:tag name="ISPRING_QUIZ_FULL_PATH" val="C:\Users\Kudzai\Desktop\CHA_ELearningScormFiles\EN\Module-7-What_is_new_in Sphere 2018-Short version\quiz\quiz2.quiz"/>
  <p:tag name="ISPRING_QUIZ_RELATIVE_PATH" val="Module-7-What_is_new_in Sphere 2018-Short version\quiz\quiz2.quiz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B60997-2E92-4109-ADD7-EF83EB1DF02F}:39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QUIZ_SHAPES_ADDED" val="1"/>
  <p:tag name="GENSWF_SLIDE_UID" val="{F8EC9166-8854-4797-96EB-7D142024009D}:404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RESOURCE_QUIZ" val="quiz3.quiz"/>
  <p:tag name="ISPRING_QUIZ_FULL_PATH" val="C:\Users\Kudzai\Desktop\CHA_ELearningScormFiles\EN\Module-7-What_is_new_in Sphere 2018-Short version\quiz\quiz3.quiz"/>
  <p:tag name="ISPRING_QUIZ_RELATIVE_PATH" val="Module-7-What_is_new_in Sphere 2018-Short version\quiz\quiz3.qui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5524EF7-7C42-45DF-9421-6E071A0572D5}:26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FA7EDA0-FC33-4C8F-9370-85427256AE84}:26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BC07115-6F39-4AB4-940D-04FA2B97AAE6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0802AE5-0775-4D8D-AD88-A64A5413556F}:2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97616DF-CFB3-4FAF-9E5D-D92F71019092}:38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791960B-1C50-4598-B66C-29BD79CAE11B}:26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6E70CB0-4925-4544-97D6-59D1DCB95790}:25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6511084-2906-41AD-8657-92A180D3DB37}:26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DB0E34B-A8FF-4A18-A846-87E37F574E3C}:2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52B4D1-BCB1-4F1A-AECC-282FB3D96239}:402"/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C:\Users\Kudzai\Desktop\CHA_ELearningScormFiles\EN\Module-7-What_is_new_in Sphere 2018-Short version\quiz\quiz1.quiz"/>
  <p:tag name="ISPRING_QUIZ_RELATIVE_PATH" val="Module-7-What_is_new_in Sphere 2018-Short version\quiz\quiz1.quiz"/>
</p:tagLst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A5A5A5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585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585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534</Words>
  <Application>Microsoft Office PowerPoint</Application>
  <PresentationFormat>Custom</PresentationFormat>
  <Paragraphs>91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Helvetica</vt:lpstr>
      <vt:lpstr>Helvetica Light</vt:lpstr>
      <vt:lpstr>Helvetica Neue</vt:lpstr>
      <vt:lpstr>Open Sans</vt:lpstr>
      <vt:lpstr>Open Sans Bold</vt:lpstr>
      <vt:lpstr>Open Sans Extrabold</vt:lpstr>
      <vt:lpstr>Open Sans Light</vt:lpstr>
      <vt:lpstr>Open Sans Regular</vt:lpstr>
      <vt:lpstr>Open Sans Regular</vt:lpstr>
      <vt:lpstr>Segoe UI</vt:lpstr>
      <vt:lpstr>Segoe UI Semibold</vt:lpstr>
      <vt:lpstr>Wingdings</vt:lpstr>
      <vt:lpstr>White</vt:lpstr>
      <vt:lpstr>Module 7:  What is New in the 2018 Sphere Handbook?</vt:lpstr>
      <vt:lpstr>Learning objectives</vt:lpstr>
      <vt:lpstr>Today’s challenges and drivers of the revision</vt:lpstr>
      <vt:lpstr>PowerPoint Presentation</vt:lpstr>
      <vt:lpstr>PowerPoint Presentation</vt:lpstr>
      <vt:lpstr>PowerPoint Presentation</vt:lpstr>
      <vt:lpstr>Community engagement and accountability</vt:lpstr>
      <vt:lpstr>PowerPoint Presentation</vt:lpstr>
      <vt:lpstr>Structural CHANGES to the Handbook: </vt:lpstr>
      <vt:lpstr>Foundation chapters</vt:lpstr>
      <vt:lpstr>Where we are now</vt:lpstr>
      <vt:lpstr>PowerPoint Presentation</vt:lpstr>
      <vt:lpstr>A NEW IDENTITY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Module-7-What_is_new_in Sphere 2018-Short version</dc:title>
  <dc:creator>Tristan Hale</dc:creator>
  <cp:lastModifiedBy>Kudzai</cp:lastModifiedBy>
  <cp:revision>69</cp:revision>
  <dcterms:created xsi:type="dcterms:W3CDTF">2018-11-13T08:32:28Z</dcterms:created>
  <dcterms:modified xsi:type="dcterms:W3CDTF">2021-09-26T17:47:59Z</dcterms:modified>
</cp:coreProperties>
</file>